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1"/>
  </p:notesMasterIdLst>
  <p:sldIdLst>
    <p:sldId id="443" r:id="rId5"/>
    <p:sldId id="444" r:id="rId6"/>
    <p:sldId id="434" r:id="rId7"/>
    <p:sldId id="422" r:id="rId8"/>
    <p:sldId id="427" r:id="rId9"/>
    <p:sldId id="428" r:id="rId10"/>
    <p:sldId id="445" r:id="rId11"/>
    <p:sldId id="429" r:id="rId12"/>
    <p:sldId id="436" r:id="rId13"/>
    <p:sldId id="435" r:id="rId14"/>
    <p:sldId id="437" r:id="rId15"/>
    <p:sldId id="438" r:id="rId16"/>
    <p:sldId id="441" r:id="rId17"/>
    <p:sldId id="440" r:id="rId18"/>
    <p:sldId id="442" r:id="rId19"/>
    <p:sldId id="303" r:id="rId20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68">
          <p15:clr>
            <a:srgbClr val="A4A3A4"/>
          </p15:clr>
        </p15:guide>
        <p15:guide id="2" pos="28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4374"/>
    <a:srgbClr val="C1D648"/>
    <a:srgbClr val="2D3956"/>
    <a:srgbClr val="E05E56"/>
    <a:srgbClr val="4B2B76"/>
    <a:srgbClr val="892E3D"/>
    <a:srgbClr val="ACD5E7"/>
    <a:srgbClr val="0F70A2"/>
    <a:srgbClr val="EFF092"/>
    <a:srgbClr val="E0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09" autoAdjust="0"/>
    <p:restoredTop sz="90356" autoAdjust="0"/>
  </p:normalViewPr>
  <p:slideViewPr>
    <p:cSldViewPr snapToGrid="0" snapToObjects="1">
      <p:cViewPr varScale="1">
        <p:scale>
          <a:sx n="78" d="100"/>
          <a:sy n="78" d="100"/>
        </p:scale>
        <p:origin x="1512" y="102"/>
      </p:cViewPr>
      <p:guideLst>
        <p:guide orient="horz" pos="1768"/>
        <p:guide pos="2819"/>
      </p:guideLst>
    </p:cSldViewPr>
  </p:slideViewPr>
  <p:outlineViewPr>
    <p:cViewPr>
      <p:scale>
        <a:sx n="33" d="100"/>
        <a:sy n="33" d="100"/>
      </p:scale>
      <p:origin x="0" y="11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3F508-4A2F-DE45-96BD-7BB305629176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764D0-93BE-4B45-AB50-D0953D2B4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45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AB9A57-2B28-41C1-905C-A25D5B256105}" type="slidenum">
              <a:rPr lang="fr-BE" altLang="en-US" smtClean="0">
                <a:latin typeface="Gill Sans MT" panose="020B0502020104020203" pitchFamily="34" charset="0"/>
              </a:rPr>
              <a:pPr>
                <a:spcBef>
                  <a:spcPct val="0"/>
                </a:spcBef>
              </a:pPr>
              <a:t>2</a:t>
            </a:fld>
            <a:endParaRPr lang="fr-BE" altLang="en-US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241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Let’s</a:t>
            </a:r>
            <a:r>
              <a:rPr lang="fr-BE" dirty="0"/>
              <a:t> go </a:t>
            </a:r>
            <a:r>
              <a:rPr lang="fr-BE" dirty="0" err="1"/>
              <a:t>step</a:t>
            </a:r>
            <a:r>
              <a:rPr lang="fr-BE" dirty="0"/>
              <a:t> by </a:t>
            </a:r>
            <a:r>
              <a:rPr lang="fr-BE" dirty="0" err="1"/>
              <a:t>step</a:t>
            </a:r>
            <a:r>
              <a:rPr lang="fr-BE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64D0-93BE-4B45-AB50-D0953D2B41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8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64D0-93BE-4B45-AB50-D0953D2B41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04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cost-effective &amp; less carbon-intensive #heating &amp; #cooling than individual heating</a:t>
            </a:r>
          </a:p>
          <a:p>
            <a:endParaRPr lang="en-US" dirty="0"/>
          </a:p>
          <a:p>
            <a:r>
              <a:rPr lang="en-US" dirty="0"/>
              <a:t>IEA towards urban energy systems 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9EDC2A-9762-4A43-946A-F47B6B1EE86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557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9EDC2A-9762-4A43-946A-F47B6B1EE86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052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766763"/>
            <a:ext cx="614045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64D0-93BE-4B45-AB50-D0953D2B41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4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9EDC2A-9762-4A43-946A-F47B6B1EE86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517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lementempty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29" y="580074"/>
            <a:ext cx="5794080" cy="5016953"/>
          </a:xfrm>
          <a:prstGeom prst="rect">
            <a:avLst/>
          </a:prstGeom>
        </p:spPr>
      </p:pic>
      <p:pic>
        <p:nvPicPr>
          <p:cNvPr id="8" name="Picture 7" descr="EHP_newlogo_PMS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236" y="-152240"/>
            <a:ext cx="1544890" cy="109353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485712" y="0"/>
            <a:ext cx="7658288" cy="470648"/>
          </a:xfrm>
          <a:prstGeom prst="rect">
            <a:avLst/>
          </a:prstGeom>
          <a:solidFill>
            <a:srgbClr val="C1D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487601" y="544736"/>
            <a:ext cx="556798" cy="556798"/>
          </a:xfrm>
          <a:prstGeom prst="rect">
            <a:avLst/>
          </a:prstGeom>
          <a:solidFill>
            <a:srgbClr val="2D39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2232A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101734" y="544736"/>
            <a:ext cx="556798" cy="556798"/>
          </a:xfrm>
          <a:prstGeom prst="rect">
            <a:avLst/>
          </a:prstGeom>
          <a:solidFill>
            <a:srgbClr val="C1D6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D3956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713248" y="543099"/>
            <a:ext cx="556798" cy="556798"/>
          </a:xfrm>
          <a:prstGeom prst="rect">
            <a:avLst/>
          </a:prstGeom>
          <a:solidFill>
            <a:srgbClr val="E0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D39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4"/>
            <a:ext cx="2133600" cy="304271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4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4"/>
            <a:ext cx="2133600" cy="304271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9"/>
            <a:ext cx="2057400" cy="487627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9"/>
            <a:ext cx="6019800" cy="4876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4"/>
            <a:ext cx="2133600" cy="304271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4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4"/>
            <a:ext cx="2133600" cy="304271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E38B5-8B7F-4475-8C17-4499CB2F9B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549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HP_newlogo_PMS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236" y="-152240"/>
            <a:ext cx="1544890" cy="109353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485712" y="0"/>
            <a:ext cx="7658288" cy="470648"/>
          </a:xfrm>
          <a:prstGeom prst="rect">
            <a:avLst/>
          </a:prstGeom>
          <a:solidFill>
            <a:srgbClr val="C1D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487601" y="544736"/>
            <a:ext cx="556798" cy="556798"/>
          </a:xfrm>
          <a:prstGeom prst="rect">
            <a:avLst/>
          </a:prstGeom>
          <a:solidFill>
            <a:srgbClr val="2D39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2232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101734" y="544736"/>
            <a:ext cx="556798" cy="556798"/>
          </a:xfrm>
          <a:prstGeom prst="rect">
            <a:avLst/>
          </a:prstGeom>
          <a:solidFill>
            <a:srgbClr val="C1D6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D3956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713248" y="543099"/>
            <a:ext cx="556798" cy="556798"/>
          </a:xfrm>
          <a:prstGeom prst="rect">
            <a:avLst/>
          </a:prstGeom>
          <a:solidFill>
            <a:srgbClr val="E0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D39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HP_newlogo_PMS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236" y="-152240"/>
            <a:ext cx="1544890" cy="109353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485712" y="0"/>
            <a:ext cx="7658288" cy="470648"/>
          </a:xfrm>
          <a:prstGeom prst="rect">
            <a:avLst/>
          </a:prstGeom>
          <a:solidFill>
            <a:srgbClr val="C1D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C000"/>
              </a:solidFill>
            </a:endParaRPr>
          </a:p>
        </p:txBody>
      </p:sp>
      <p:pic>
        <p:nvPicPr>
          <p:cNvPr id="9" name="Picture 8" descr="elementempty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29" y="580074"/>
            <a:ext cx="5794080" cy="501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HP_newlogo_PMS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236" y="-152240"/>
            <a:ext cx="1544890" cy="109353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485712" y="0"/>
            <a:ext cx="7658288" cy="470648"/>
          </a:xfrm>
          <a:prstGeom prst="rect">
            <a:avLst/>
          </a:prstGeom>
          <a:solidFill>
            <a:srgbClr val="C1D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1"/>
            <a:ext cx="4041775" cy="5331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64"/>
            <a:ext cx="2133600" cy="304271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296964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296964"/>
            <a:ext cx="2133600" cy="304271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6964"/>
            <a:ext cx="2133600" cy="304271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296964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296964"/>
            <a:ext cx="2133600" cy="304271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64"/>
            <a:ext cx="2133600" cy="304271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6964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96964"/>
            <a:ext cx="2133600" cy="304271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5"/>
            <a:ext cx="5111750" cy="487759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20"/>
            <a:ext cx="3008313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4"/>
            <a:ext cx="2133600" cy="304271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64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64"/>
            <a:ext cx="2133600" cy="304271"/>
          </a:xfrm>
          <a:prstGeom prst="rect">
            <a:avLst/>
          </a:prstGeo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7"/>
            <a:ext cx="5486400" cy="670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4"/>
            <a:ext cx="2133600" cy="304271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64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64"/>
            <a:ext cx="2133600" cy="304271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  <p:sldLayoutId id="2147493467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mboll.com/projects/ruk/heating-up-london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195484" y="3568872"/>
            <a:ext cx="583389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pc="-130" dirty="0">
                <a:solidFill>
                  <a:srgbClr val="334374"/>
                </a:solidFill>
              </a:rPr>
              <a:t>Alessandro Provaggi</a:t>
            </a:r>
          </a:p>
          <a:p>
            <a:r>
              <a:rPr lang="en-US" sz="2800" spc="-130" dirty="0">
                <a:solidFill>
                  <a:srgbClr val="334374"/>
                </a:solidFill>
              </a:rPr>
              <a:t>Head of DHC+ at EUROHEAT &amp; POWER</a:t>
            </a:r>
          </a:p>
          <a:p>
            <a:endParaRPr lang="en-US" dirty="0">
              <a:solidFill>
                <a:srgbClr val="2D395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8465" y="1097526"/>
            <a:ext cx="77324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dirty="0" err="1">
                <a:solidFill>
                  <a:srgbClr val="334374"/>
                </a:solidFill>
              </a:rPr>
              <a:t>European</a:t>
            </a:r>
            <a:r>
              <a:rPr lang="fr-BE" sz="4000" dirty="0">
                <a:solidFill>
                  <a:srgbClr val="334374"/>
                </a:solidFill>
              </a:rPr>
              <a:t> </a:t>
            </a:r>
            <a:r>
              <a:rPr lang="fr-BE" sz="4000" dirty="0" err="1">
                <a:solidFill>
                  <a:srgbClr val="334374"/>
                </a:solidFill>
              </a:rPr>
              <a:t>Energy</a:t>
            </a:r>
            <a:r>
              <a:rPr lang="fr-BE" sz="4000" dirty="0">
                <a:solidFill>
                  <a:srgbClr val="334374"/>
                </a:solidFill>
              </a:rPr>
              <a:t> transition</a:t>
            </a:r>
          </a:p>
          <a:p>
            <a:r>
              <a:rPr lang="fr-BE" sz="4000" dirty="0">
                <a:solidFill>
                  <a:srgbClr val="334374"/>
                </a:solidFill>
              </a:rPr>
              <a:t> </a:t>
            </a:r>
            <a:r>
              <a:rPr lang="fr-BE" sz="4000" dirty="0" err="1">
                <a:solidFill>
                  <a:srgbClr val="334374"/>
                </a:solidFill>
              </a:rPr>
              <a:t>Policies</a:t>
            </a:r>
            <a:r>
              <a:rPr lang="fr-BE" sz="4000" dirty="0">
                <a:solidFill>
                  <a:srgbClr val="334374"/>
                </a:solidFill>
              </a:rPr>
              <a:t> and Technologies </a:t>
            </a:r>
            <a:br>
              <a:rPr lang="fr-BE" sz="4000" dirty="0">
                <a:solidFill>
                  <a:srgbClr val="334374"/>
                </a:solidFill>
              </a:rPr>
            </a:br>
            <a:endParaRPr lang="fr-BE" sz="4000" dirty="0">
              <a:solidFill>
                <a:srgbClr val="334374"/>
              </a:solidFill>
            </a:endParaRPr>
          </a:p>
          <a:p>
            <a:r>
              <a:rPr lang="fr-BE" sz="1600" dirty="0">
                <a:solidFill>
                  <a:srgbClr val="334374"/>
                </a:solidFill>
              </a:rPr>
              <a:t>07.09.17</a:t>
            </a:r>
          </a:p>
        </p:txBody>
      </p:sp>
    </p:spTree>
    <p:extLst>
      <p:ext uri="{BB962C8B-B14F-4D97-AF65-F5344CB8AC3E}">
        <p14:creationId xmlns:p14="http://schemas.microsoft.com/office/powerpoint/2010/main" val="2095829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85" y="0"/>
            <a:ext cx="756103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38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56" y="0"/>
            <a:ext cx="749148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70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78" y="0"/>
            <a:ext cx="7576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40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48" y="272372"/>
            <a:ext cx="7443209" cy="469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805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2113" y="589299"/>
            <a:ext cx="5135237" cy="45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33" dirty="0">
                <a:solidFill>
                  <a:srgbClr val="334374"/>
                </a:solidFill>
              </a:rPr>
              <a:t>The EU’s Heating and Cooling Strategy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2196" y="555721"/>
            <a:ext cx="463998" cy="556798"/>
          </a:xfrm>
          <a:prstGeom prst="rect">
            <a:avLst/>
          </a:prstGeom>
          <a:solidFill>
            <a:srgbClr val="2D39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D2232A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3974" y="555721"/>
            <a:ext cx="463998" cy="556798"/>
          </a:xfrm>
          <a:prstGeom prst="rect">
            <a:avLst/>
          </a:prstGeom>
          <a:solidFill>
            <a:srgbClr val="C1D6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2D395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9289" y="554084"/>
            <a:ext cx="463998" cy="556798"/>
          </a:xfrm>
          <a:prstGeom prst="rect">
            <a:avLst/>
          </a:prstGeom>
          <a:solidFill>
            <a:srgbClr val="E0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2D3956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66904" y="1191096"/>
            <a:ext cx="6584949" cy="43486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7" dirty="0">
              <a:solidFill>
                <a:srgbClr val="334374"/>
              </a:solidFill>
            </a:endParaRPr>
          </a:p>
          <a:p>
            <a:pPr marL="0" indent="0">
              <a:buNone/>
            </a:pPr>
            <a:endParaRPr lang="en-US" sz="833" dirty="0">
              <a:solidFill>
                <a:srgbClr val="334374"/>
              </a:solidFill>
            </a:endParaRPr>
          </a:p>
          <a:p>
            <a:pPr marL="0" indent="0">
              <a:buNone/>
            </a:pPr>
            <a:r>
              <a:rPr lang="en-US" sz="1667" dirty="0">
                <a:solidFill>
                  <a:srgbClr val="334374"/>
                </a:solidFill>
              </a:rPr>
              <a:t>Heating and cooling </a:t>
            </a:r>
            <a:r>
              <a:rPr lang="en-US" sz="1667" u="sng" dirty="0">
                <a:solidFill>
                  <a:srgbClr val="334374"/>
                </a:solidFill>
              </a:rPr>
              <a:t>will remain</a:t>
            </a:r>
            <a:r>
              <a:rPr lang="en-US" sz="1667" dirty="0">
                <a:solidFill>
                  <a:srgbClr val="334374"/>
                </a:solidFill>
              </a:rPr>
              <a:t> the biggest demand in 2050</a:t>
            </a:r>
          </a:p>
          <a:p>
            <a:pPr marL="0" indent="0">
              <a:buNone/>
            </a:pPr>
            <a:endParaRPr lang="en-US" sz="1500" dirty="0">
              <a:solidFill>
                <a:srgbClr val="334374"/>
              </a:solidFill>
            </a:endParaRPr>
          </a:p>
          <a:p>
            <a:pPr marL="0" indent="0">
              <a:buNone/>
            </a:pPr>
            <a:endParaRPr lang="en-US" sz="333" dirty="0">
              <a:solidFill>
                <a:srgbClr val="334374"/>
              </a:solidFill>
            </a:endParaRPr>
          </a:p>
          <a:p>
            <a:pPr marL="0" indent="0">
              <a:buNone/>
            </a:pPr>
            <a:endParaRPr lang="en-US" sz="1667" dirty="0">
              <a:solidFill>
                <a:srgbClr val="334374"/>
              </a:solidFill>
            </a:endParaRPr>
          </a:p>
          <a:p>
            <a:pPr marL="0" indent="0">
              <a:buNone/>
            </a:pPr>
            <a:r>
              <a:rPr lang="en-US" sz="1667" dirty="0">
                <a:solidFill>
                  <a:srgbClr val="334374"/>
                </a:solidFill>
              </a:rPr>
              <a:t>Current reliance on ‘</a:t>
            </a:r>
            <a:r>
              <a:rPr lang="en-US" sz="1667" u="sng" dirty="0">
                <a:solidFill>
                  <a:srgbClr val="334374"/>
                </a:solidFill>
              </a:rPr>
              <a:t>obsolete fossil-fuel boilers’</a:t>
            </a:r>
            <a:r>
              <a:rPr lang="en-US" sz="1667" dirty="0">
                <a:solidFill>
                  <a:srgbClr val="334374"/>
                </a:solidFill>
              </a:rPr>
              <a:t> is unsustainable</a:t>
            </a:r>
          </a:p>
          <a:p>
            <a:pPr marL="0" indent="0">
              <a:buNone/>
            </a:pPr>
            <a:endParaRPr lang="en-US" sz="1667" dirty="0">
              <a:solidFill>
                <a:srgbClr val="334374"/>
              </a:solidFill>
            </a:endParaRPr>
          </a:p>
          <a:p>
            <a:pPr marL="0" indent="0">
              <a:buNone/>
            </a:pPr>
            <a:endParaRPr lang="en-US" sz="1667" dirty="0">
              <a:solidFill>
                <a:srgbClr val="334374"/>
              </a:solidFill>
            </a:endParaRPr>
          </a:p>
          <a:p>
            <a:pPr marL="0" indent="0">
              <a:buNone/>
            </a:pPr>
            <a:r>
              <a:rPr lang="en-US" sz="1667" dirty="0">
                <a:solidFill>
                  <a:srgbClr val="334374"/>
                </a:solidFill>
              </a:rPr>
              <a:t>A shift to reliance on </a:t>
            </a:r>
            <a:r>
              <a:rPr lang="en-US" sz="1667" u="sng" dirty="0">
                <a:solidFill>
                  <a:srgbClr val="334374"/>
                </a:solidFill>
              </a:rPr>
              <a:t>RES and excess heat</a:t>
            </a:r>
            <a:r>
              <a:rPr lang="en-US" sz="1667" dirty="0">
                <a:solidFill>
                  <a:srgbClr val="334374"/>
                </a:solidFill>
              </a:rPr>
              <a:t> is possible and necessary</a:t>
            </a:r>
          </a:p>
          <a:p>
            <a:pPr marL="0" indent="0">
              <a:buNone/>
            </a:pPr>
            <a:endParaRPr lang="en-US" sz="2667" dirty="0">
              <a:solidFill>
                <a:srgbClr val="334374"/>
              </a:solidFill>
            </a:endParaRPr>
          </a:p>
          <a:p>
            <a:pPr marL="0" indent="0">
              <a:buNone/>
            </a:pPr>
            <a:r>
              <a:rPr lang="en-US" sz="1667" dirty="0">
                <a:solidFill>
                  <a:srgbClr val="334374"/>
                </a:solidFill>
              </a:rPr>
              <a:t>District heating will have a vital role to play in supply green heat and enabling integration of energy system! </a:t>
            </a:r>
            <a:endParaRPr lang="en-US" sz="1667" u="sng" dirty="0">
              <a:solidFill>
                <a:srgbClr val="33437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2196" y="2243293"/>
            <a:ext cx="463998" cy="556798"/>
          </a:xfrm>
          <a:prstGeom prst="rect">
            <a:avLst/>
          </a:prstGeom>
          <a:solidFill>
            <a:srgbClr val="2D39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D2232A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2196" y="3115525"/>
            <a:ext cx="463998" cy="556798"/>
          </a:xfrm>
          <a:prstGeom prst="rect">
            <a:avLst/>
          </a:prstGeom>
          <a:solidFill>
            <a:srgbClr val="2D39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D2232A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18978" y="2397830"/>
            <a:ext cx="207755" cy="249306"/>
          </a:xfrm>
          <a:prstGeom prst="rect">
            <a:avLst/>
          </a:prstGeom>
          <a:solidFill>
            <a:srgbClr val="E0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2D395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18978" y="3265910"/>
            <a:ext cx="207755" cy="249306"/>
          </a:xfrm>
          <a:prstGeom prst="rect">
            <a:avLst/>
          </a:prstGeom>
          <a:solidFill>
            <a:srgbClr val="E0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2D395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16009" y="1365088"/>
            <a:ext cx="463998" cy="556798"/>
          </a:xfrm>
          <a:prstGeom prst="rect">
            <a:avLst/>
          </a:prstGeom>
          <a:solidFill>
            <a:srgbClr val="2D39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D2232A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42790" y="1519625"/>
            <a:ext cx="207755" cy="249306"/>
          </a:xfrm>
          <a:prstGeom prst="rect">
            <a:avLst/>
          </a:prstGeom>
          <a:solidFill>
            <a:srgbClr val="E0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2D395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89734" y="4039763"/>
            <a:ext cx="463998" cy="556798"/>
          </a:xfrm>
          <a:prstGeom prst="rect">
            <a:avLst/>
          </a:prstGeom>
          <a:solidFill>
            <a:srgbClr val="2D39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D2232A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16516" y="4205390"/>
            <a:ext cx="207755" cy="249306"/>
          </a:xfrm>
          <a:prstGeom prst="rect">
            <a:avLst/>
          </a:prstGeom>
          <a:solidFill>
            <a:srgbClr val="E0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2D39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265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47" y="1333500"/>
            <a:ext cx="7287353" cy="420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04147" y="375920"/>
            <a:ext cx="7914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“Cities must take the lead in the transition to a low-carbon energy sector” (IEA)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5518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" y="2558689"/>
            <a:ext cx="3287059" cy="470648"/>
          </a:xfrm>
          <a:prstGeom prst="rect">
            <a:avLst/>
          </a:prstGeom>
          <a:solidFill>
            <a:srgbClr val="C1D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3965" y="2121032"/>
            <a:ext cx="3078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D3956"/>
                </a:solidFill>
              </a:rPr>
              <a:t>THANK YOU</a:t>
            </a:r>
          </a:p>
        </p:txBody>
      </p:sp>
      <p:sp>
        <p:nvSpPr>
          <p:cNvPr id="3" name="Rectangle 2"/>
          <p:cNvSpPr/>
          <p:nvPr/>
        </p:nvSpPr>
        <p:spPr>
          <a:xfrm>
            <a:off x="6633875" y="3088822"/>
            <a:ext cx="4028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D3956"/>
                </a:solidFill>
              </a:rPr>
              <a:t>WWW.EUROHEAT.ORG</a:t>
            </a:r>
          </a:p>
        </p:txBody>
      </p:sp>
      <p:pic>
        <p:nvPicPr>
          <p:cNvPr id="4" name="Picture 3" descr="EHP_newlogo_PMS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950" y="2121032"/>
            <a:ext cx="2341002" cy="16570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56945" y="2558689"/>
            <a:ext cx="3287059" cy="470648"/>
          </a:xfrm>
          <a:prstGeom prst="rect">
            <a:avLst/>
          </a:prstGeom>
          <a:solidFill>
            <a:srgbClr val="C1D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856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z="2500"/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6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13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724" y="863045"/>
            <a:ext cx="4320236" cy="43202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9204" y="979067"/>
            <a:ext cx="2694025" cy="19788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0003" y="998008"/>
            <a:ext cx="1978884" cy="2694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155" y="2373597"/>
            <a:ext cx="4055732" cy="269402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020418" y="1785484"/>
            <a:ext cx="1551597" cy="366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2D3956"/>
                </a:solidFill>
                <a:cs typeface="Arial"/>
              </a:rPr>
              <a:t>electricity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38745" y="2478000"/>
            <a:ext cx="1396128" cy="366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2D3956"/>
                </a:solidFill>
                <a:cs typeface="Arial"/>
              </a:rPr>
              <a:t>transport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88992" y="3945969"/>
            <a:ext cx="982257" cy="366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heat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2" y="863044"/>
            <a:ext cx="29442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err="1">
                <a:solidFill>
                  <a:srgbClr val="334374"/>
                </a:solidFill>
              </a:rPr>
              <a:t>Why</a:t>
            </a:r>
            <a:r>
              <a:rPr lang="fr-BE" sz="2800" dirty="0">
                <a:solidFill>
                  <a:srgbClr val="334374"/>
                </a:solidFill>
              </a:rPr>
              <a:t> do </a:t>
            </a:r>
            <a:r>
              <a:rPr lang="fr-BE" sz="2800" dirty="0" err="1">
                <a:solidFill>
                  <a:srgbClr val="334374"/>
                </a:solidFill>
              </a:rPr>
              <a:t>we</a:t>
            </a:r>
            <a:r>
              <a:rPr lang="fr-BE" sz="2800" dirty="0">
                <a:solidFill>
                  <a:srgbClr val="334374"/>
                </a:solidFill>
              </a:rPr>
              <a:t> </a:t>
            </a:r>
            <a:r>
              <a:rPr lang="fr-BE" sz="2800" dirty="0" err="1">
                <a:solidFill>
                  <a:srgbClr val="334374"/>
                </a:solidFill>
              </a:rPr>
              <a:t>need</a:t>
            </a:r>
            <a:r>
              <a:rPr lang="fr-BE" sz="2800" dirty="0">
                <a:solidFill>
                  <a:srgbClr val="334374"/>
                </a:solidFill>
              </a:rPr>
              <a:t> </a:t>
            </a:r>
            <a:r>
              <a:rPr lang="fr-BE" sz="2800" dirty="0" err="1">
                <a:solidFill>
                  <a:srgbClr val="334374"/>
                </a:solidFill>
              </a:rPr>
              <a:t>this</a:t>
            </a:r>
            <a:r>
              <a:rPr lang="fr-BE" sz="2800" dirty="0">
                <a:solidFill>
                  <a:srgbClr val="334374"/>
                </a:solidFill>
              </a:rPr>
              <a:t> </a:t>
            </a:r>
            <a:r>
              <a:rPr lang="fr-BE" sz="2800" dirty="0" err="1">
                <a:solidFill>
                  <a:srgbClr val="334374"/>
                </a:solidFill>
              </a:rPr>
              <a:t>energy</a:t>
            </a:r>
            <a:r>
              <a:rPr lang="fr-BE" sz="2800" dirty="0">
                <a:solidFill>
                  <a:srgbClr val="334374"/>
                </a:solidFill>
              </a:rPr>
              <a:t> </a:t>
            </a:r>
            <a:r>
              <a:rPr lang="fr-BE" sz="2800" dirty="0" err="1">
                <a:solidFill>
                  <a:srgbClr val="334374"/>
                </a:solidFill>
              </a:rPr>
              <a:t>anyway</a:t>
            </a:r>
            <a:r>
              <a:rPr lang="fr-BE" sz="2800" dirty="0">
                <a:solidFill>
                  <a:srgbClr val="334374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9653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87601" y="544737"/>
            <a:ext cx="556798" cy="556798"/>
          </a:xfrm>
          <a:prstGeom prst="rect">
            <a:avLst/>
          </a:prstGeom>
          <a:solidFill>
            <a:srgbClr val="2D39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2232A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1734" y="544737"/>
            <a:ext cx="556798" cy="556798"/>
          </a:xfrm>
          <a:prstGeom prst="rect">
            <a:avLst/>
          </a:prstGeom>
          <a:solidFill>
            <a:srgbClr val="C1D6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D395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13248" y="543099"/>
            <a:ext cx="556798" cy="556798"/>
          </a:xfrm>
          <a:prstGeom prst="rect">
            <a:avLst/>
          </a:prstGeom>
          <a:solidFill>
            <a:srgbClr val="E0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D3956"/>
              </a:solidFill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7113435" y="3835415"/>
            <a:ext cx="1959677" cy="650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 dirty="0">
                <a:solidFill>
                  <a:schemeClr val="bg1"/>
                </a:solidFill>
                <a:cs typeface="Arial"/>
              </a:rPr>
              <a:t>National Plans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01236" y="560524"/>
            <a:ext cx="812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>
                <a:solidFill>
                  <a:srgbClr val="334374"/>
                </a:solidFill>
              </a:rPr>
              <a:t>How do </a:t>
            </a:r>
            <a:r>
              <a:rPr lang="fr-BE" sz="3200" dirty="0" err="1">
                <a:solidFill>
                  <a:srgbClr val="334374"/>
                </a:solidFill>
              </a:rPr>
              <a:t>we</a:t>
            </a:r>
            <a:r>
              <a:rPr lang="fr-BE" sz="3200" dirty="0">
                <a:solidFill>
                  <a:srgbClr val="334374"/>
                </a:solidFill>
              </a:rPr>
              <a:t> </a:t>
            </a:r>
            <a:r>
              <a:rPr lang="fr-BE" sz="3200" dirty="0" err="1">
                <a:solidFill>
                  <a:srgbClr val="334374"/>
                </a:solidFill>
              </a:rPr>
              <a:t>want</a:t>
            </a:r>
            <a:r>
              <a:rPr lang="fr-BE" sz="3200" dirty="0">
                <a:solidFill>
                  <a:srgbClr val="334374"/>
                </a:solidFill>
              </a:rPr>
              <a:t> to </a:t>
            </a:r>
            <a:r>
              <a:rPr lang="fr-BE" sz="3200" dirty="0" err="1">
                <a:solidFill>
                  <a:srgbClr val="334374"/>
                </a:solidFill>
              </a:rPr>
              <a:t>be</a:t>
            </a:r>
            <a:r>
              <a:rPr lang="fr-BE" sz="3200" dirty="0">
                <a:solidFill>
                  <a:srgbClr val="334374"/>
                </a:solidFill>
              </a:rPr>
              <a:t> </a:t>
            </a:r>
            <a:r>
              <a:rPr lang="fr-BE" sz="3200" dirty="0" err="1">
                <a:solidFill>
                  <a:srgbClr val="334374"/>
                </a:solidFill>
              </a:rPr>
              <a:t>seen</a:t>
            </a:r>
            <a:r>
              <a:rPr lang="fr-BE" sz="3200" dirty="0">
                <a:solidFill>
                  <a:srgbClr val="334374"/>
                </a:solidFill>
              </a:rPr>
              <a:t>?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1359" y="0"/>
            <a:ext cx="920536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803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84" y="962662"/>
            <a:ext cx="3865715" cy="386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05680" y="1478282"/>
            <a:ext cx="3556000" cy="2914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67" dirty="0"/>
              <a:t>The heat source is a London Underground ventilation shaft located on City Road where 18-28 degrees Celsius air is exhausted to the atmosphere. </a:t>
            </a:r>
          </a:p>
          <a:p>
            <a:pPr algn="just"/>
            <a:endParaRPr lang="en-US" sz="1667" dirty="0"/>
          </a:p>
          <a:p>
            <a:pPr algn="just"/>
            <a:r>
              <a:rPr lang="en-US" sz="1667" dirty="0"/>
              <a:t>Waste heat to be exploited by heat pumps, which can capture the waste heat, upgrade it to approximately 80 degrees Celsius and then delivered via DHC.</a:t>
            </a:r>
            <a:endParaRPr lang="fr-BE" sz="1667" dirty="0"/>
          </a:p>
        </p:txBody>
      </p:sp>
      <p:sp>
        <p:nvSpPr>
          <p:cNvPr id="5" name="Rectangle 4"/>
          <p:cNvSpPr/>
          <p:nvPr/>
        </p:nvSpPr>
        <p:spPr>
          <a:xfrm>
            <a:off x="1270000" y="5080001"/>
            <a:ext cx="1453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500" dirty="0"/>
              <a:t>Source: </a:t>
            </a:r>
            <a:r>
              <a:rPr lang="fr-BE" sz="1500" u="sng" dirty="0" err="1">
                <a:hlinkClick r:id="rId3"/>
              </a:rPr>
              <a:t>Ramboll</a:t>
            </a:r>
            <a:endParaRPr lang="fr-BE" sz="1500" dirty="0"/>
          </a:p>
        </p:txBody>
      </p:sp>
      <p:sp>
        <p:nvSpPr>
          <p:cNvPr id="6" name="Rectangle 5"/>
          <p:cNvSpPr/>
          <p:nvPr/>
        </p:nvSpPr>
        <p:spPr>
          <a:xfrm>
            <a:off x="1868921" y="306766"/>
            <a:ext cx="5487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/>
              <a:t>Using heat from the metro? </a:t>
            </a:r>
            <a:endParaRPr lang="fr-BE" sz="2800" i="1" dirty="0"/>
          </a:p>
        </p:txBody>
      </p:sp>
    </p:spTree>
    <p:extLst>
      <p:ext uri="{BB962C8B-B14F-4D97-AF65-F5344CB8AC3E}">
        <p14:creationId xmlns:p14="http://schemas.microsoft.com/office/powerpoint/2010/main" val="2337946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988" y="948155"/>
            <a:ext cx="5378340" cy="302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87500" y="5143501"/>
            <a:ext cx="147187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/>
              <a:t>Source:  </a:t>
            </a:r>
            <a:r>
              <a:rPr lang="en-US" sz="1500" dirty="0" err="1"/>
              <a:t>Danfoss</a:t>
            </a:r>
            <a:endParaRPr lang="fr-BE" sz="1500" dirty="0"/>
          </a:p>
        </p:txBody>
      </p:sp>
      <p:sp>
        <p:nvSpPr>
          <p:cNvPr id="5" name="Rectangle 4"/>
          <p:cNvSpPr/>
          <p:nvPr/>
        </p:nvSpPr>
        <p:spPr>
          <a:xfrm>
            <a:off x="375920" y="1319937"/>
            <a:ext cx="36880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Some Danish supermarkets </a:t>
            </a:r>
          </a:p>
          <a:p>
            <a:pPr algn="just"/>
            <a:r>
              <a:rPr lang="en-US" dirty="0"/>
              <a:t>send surplus heat to the district </a:t>
            </a:r>
          </a:p>
          <a:p>
            <a:pPr algn="just"/>
            <a:r>
              <a:rPr lang="en-US" dirty="0"/>
              <a:t>heating networks </a:t>
            </a:r>
          </a:p>
          <a:p>
            <a:pPr algn="just"/>
            <a:r>
              <a:rPr lang="en-US" dirty="0"/>
              <a:t>Example of </a:t>
            </a:r>
            <a:r>
              <a:rPr lang="en-US" dirty="0" err="1"/>
              <a:t>SuperBrugsen</a:t>
            </a:r>
            <a:r>
              <a:rPr lang="en-US" dirty="0"/>
              <a:t> </a:t>
            </a:r>
          </a:p>
          <a:p>
            <a:pPr algn="just"/>
            <a:r>
              <a:rPr lang="en-US" dirty="0"/>
              <a:t>in </a:t>
            </a:r>
            <a:r>
              <a:rPr lang="en-US" dirty="0" err="1"/>
              <a:t>Høruphavd</a:t>
            </a:r>
            <a:r>
              <a:rPr lang="en-US" dirty="0"/>
              <a:t> reducing CO2 </a:t>
            </a:r>
          </a:p>
          <a:p>
            <a:pPr algn="just"/>
            <a:r>
              <a:rPr lang="en-US" dirty="0"/>
              <a:t>emissions by 34%</a:t>
            </a:r>
          </a:p>
        </p:txBody>
      </p:sp>
      <p:sp>
        <p:nvSpPr>
          <p:cNvPr id="6" name="Rectangle 5"/>
          <p:cNvSpPr/>
          <p:nvPr/>
        </p:nvSpPr>
        <p:spPr>
          <a:xfrm>
            <a:off x="1361440" y="262870"/>
            <a:ext cx="5618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/>
              <a:t>Using heat from the supermarkets?</a:t>
            </a:r>
            <a:endParaRPr lang="fr-BE" sz="2800" i="1" dirty="0"/>
          </a:p>
        </p:txBody>
      </p:sp>
    </p:spTree>
    <p:extLst>
      <p:ext uri="{BB962C8B-B14F-4D97-AF65-F5344CB8AC3E}">
        <p14:creationId xmlns:p14="http://schemas.microsoft.com/office/powerpoint/2010/main" val="89134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2428240" y="539234"/>
            <a:ext cx="5183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Using heat from wind and PV ? </a:t>
            </a:r>
            <a:endParaRPr lang="fr-BE" sz="2400" i="1" dirty="0"/>
          </a:p>
        </p:txBody>
      </p:sp>
      <p:pic>
        <p:nvPicPr>
          <p:cNvPr id="1026" name="Picture 2" descr="Image result for wind 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" y="1717040"/>
            <a:ext cx="3805555" cy="304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hotovoltaic pictu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639" y="1720357"/>
            <a:ext cx="4233545" cy="304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602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191" y="1204248"/>
            <a:ext cx="4851139" cy="323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360" y="1602378"/>
            <a:ext cx="34934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Data </a:t>
            </a:r>
            <a:r>
              <a:rPr lang="en-US" dirty="0" err="1"/>
              <a:t>centres</a:t>
            </a:r>
            <a:r>
              <a:rPr lang="en-US" dirty="0"/>
              <a:t>  by Facebook, Google and Apple in Denmark will increase the country’s power consumption by 11% by 2022</a:t>
            </a:r>
          </a:p>
          <a:p>
            <a:endParaRPr lang="en-US" dirty="0"/>
          </a:p>
          <a:p>
            <a:r>
              <a:rPr lang="en-US" dirty="0"/>
              <a:t>The consumption levels of </a:t>
            </a:r>
          </a:p>
          <a:p>
            <a:r>
              <a:rPr lang="en-US" dirty="0"/>
              <a:t>data </a:t>
            </a:r>
            <a:r>
              <a:rPr lang="en-US" dirty="0" err="1"/>
              <a:t>centres</a:t>
            </a:r>
            <a:r>
              <a:rPr lang="en-US" dirty="0"/>
              <a:t> are in fact booming </a:t>
            </a:r>
          </a:p>
          <a:p>
            <a:endParaRPr lang="en-US" dirty="0"/>
          </a:p>
          <a:p>
            <a:r>
              <a:rPr lang="en-US"/>
              <a:t>And so huge </a:t>
            </a:r>
            <a:r>
              <a:rPr lang="en-US" dirty="0"/>
              <a:t>amount of excess heat </a:t>
            </a:r>
          </a:p>
          <a:p>
            <a:endParaRPr lang="en-US" dirty="0"/>
          </a:p>
          <a:p>
            <a:r>
              <a:rPr lang="en-US" dirty="0"/>
              <a:t>Example: </a:t>
            </a:r>
          </a:p>
          <a:p>
            <a:r>
              <a:rPr lang="en-US" b="1" u="sng" dirty="0"/>
              <a:t>Apple heating for 100,000 citizens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61440" y="262870"/>
            <a:ext cx="5618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/>
              <a:t>Using heat from the data </a:t>
            </a:r>
            <a:r>
              <a:rPr lang="en-US" sz="2800" i="1" dirty="0" err="1"/>
              <a:t>centres</a:t>
            </a:r>
            <a:r>
              <a:rPr lang="en-US" sz="2800" i="1" dirty="0"/>
              <a:t>? </a:t>
            </a:r>
            <a:endParaRPr lang="fr-BE" sz="2800" i="1" dirty="0"/>
          </a:p>
        </p:txBody>
      </p:sp>
    </p:spTree>
    <p:extLst>
      <p:ext uri="{BB962C8B-B14F-4D97-AF65-F5344CB8AC3E}">
        <p14:creationId xmlns:p14="http://schemas.microsoft.com/office/powerpoint/2010/main" val="4184621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07" y="0"/>
            <a:ext cx="718038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10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/field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</TotalTime>
  <Words>303</Words>
  <Application>Microsoft Office PowerPoint</Application>
  <PresentationFormat>On-screen Show (16:10)</PresentationFormat>
  <Paragraphs>66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Alessandro Provaggi</cp:lastModifiedBy>
  <cp:revision>395</cp:revision>
  <dcterms:created xsi:type="dcterms:W3CDTF">2010-04-12T23:12:02Z</dcterms:created>
  <dcterms:modified xsi:type="dcterms:W3CDTF">2017-09-06T14:09:53Z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